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0" r:id="rId2"/>
    <p:sldId id="1200" r:id="rId3"/>
    <p:sldId id="264" r:id="rId4"/>
    <p:sldId id="1201" r:id="rId5"/>
    <p:sldId id="1205" r:id="rId6"/>
    <p:sldId id="1206"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0D0D0D"/>
    <a:srgbClr val="1C4577"/>
    <a:srgbClr val="FFFFFF"/>
    <a:srgbClr val="EAEFF7"/>
    <a:srgbClr val="F1F4F9"/>
    <a:srgbClr val="4472C4"/>
    <a:srgbClr val="5EBFCD"/>
    <a:srgbClr val="60BECF"/>
    <a:srgbClr val="6AA8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32" autoAdjust="0"/>
  </p:normalViewPr>
  <p:slideViewPr>
    <p:cSldViewPr snapToGrid="0">
      <p:cViewPr varScale="1">
        <p:scale>
          <a:sx n="86" d="100"/>
          <a:sy n="86" d="100"/>
        </p:scale>
        <p:origin x="980"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15D68-9093-4374-A737-D26D85886201}" type="datetimeFigureOut">
              <a:rPr lang="de-DE" smtClean="0"/>
              <a:t>28.12.2025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A09DC0-6581-488D-A55E-2A974F56FE81}" type="slidenum">
              <a:rPr lang="de-DE" smtClean="0"/>
              <a:t>‹Nr.›</a:t>
            </a:fld>
            <a:endParaRPr lang="de-DE"/>
          </a:p>
        </p:txBody>
      </p:sp>
    </p:spTree>
    <p:extLst>
      <p:ext uri="{BB962C8B-B14F-4D97-AF65-F5344CB8AC3E}">
        <p14:creationId xmlns:p14="http://schemas.microsoft.com/office/powerpoint/2010/main" val="481141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D3EA8-DA05-258D-8D4B-391C5056F39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79A2DE4-20D3-BD3E-8A7F-B72AB0D2E99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0D293B5-4980-637F-A1B4-5AEDFD0CD729}"/>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09514DB4-1412-9804-D633-E680EDBEFFDB}"/>
              </a:ext>
            </a:extLst>
          </p:cNvPr>
          <p:cNvSpPr>
            <a:spLocks noGrp="1"/>
          </p:cNvSpPr>
          <p:nvPr>
            <p:ph type="sldNum" sz="quarter" idx="5"/>
          </p:nvPr>
        </p:nvSpPr>
        <p:spPr/>
        <p:txBody>
          <a:bodyPr/>
          <a:lstStyle/>
          <a:p>
            <a:fld id="{9DA09DC0-6581-488D-A55E-2A974F56FE81}" type="slidenum">
              <a:rPr lang="de-DE" smtClean="0"/>
              <a:t>2</a:t>
            </a:fld>
            <a:endParaRPr lang="de-DE"/>
          </a:p>
        </p:txBody>
      </p:sp>
    </p:spTree>
    <p:extLst>
      <p:ext uri="{BB962C8B-B14F-4D97-AF65-F5344CB8AC3E}">
        <p14:creationId xmlns:p14="http://schemas.microsoft.com/office/powerpoint/2010/main" val="2281736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D35B09-B0F1-2867-4D42-82589D103F7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1A21ED2-1BC7-CD0D-FBC9-369FE560E2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C02754D-BB29-42C8-F71C-17CCF3B3FA28}"/>
              </a:ext>
            </a:extLst>
          </p:cNvPr>
          <p:cNvSpPr>
            <a:spLocks noGrp="1"/>
          </p:cNvSpPr>
          <p:nvPr>
            <p:ph type="dt" sz="half" idx="10"/>
          </p:nvPr>
        </p:nvSpPr>
        <p:spPr/>
        <p:txBody>
          <a:bodyPr/>
          <a:lstStyle/>
          <a:p>
            <a:fld id="{DC83EAD7-B8D2-4FE8-B1FF-5DEBE0F7A5A1}" type="datetimeFigureOut">
              <a:rPr lang="de-DE" smtClean="0"/>
              <a:t>28.12.2025</a:t>
            </a:fld>
            <a:endParaRPr lang="de-DE"/>
          </a:p>
        </p:txBody>
      </p:sp>
      <p:sp>
        <p:nvSpPr>
          <p:cNvPr id="5" name="Fußzeilenplatzhalter 4">
            <a:extLst>
              <a:ext uri="{FF2B5EF4-FFF2-40B4-BE49-F238E27FC236}">
                <a16:creationId xmlns:a16="http://schemas.microsoft.com/office/drawing/2014/main" id="{25A64597-23FE-1C06-9A5F-1E3F1CACC80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73F24B5-80EC-771B-F4DD-18F6465A2CA1}"/>
              </a:ext>
            </a:extLst>
          </p:cNvPr>
          <p:cNvSpPr>
            <a:spLocks noGrp="1"/>
          </p:cNvSpPr>
          <p:nvPr>
            <p:ph type="sldNum" sz="quarter" idx="12"/>
          </p:nvPr>
        </p:nvSpPr>
        <p:spPr/>
        <p:txBody>
          <a:bodyPr/>
          <a:lstStyle/>
          <a:p>
            <a:fld id="{20307D18-2372-4DDA-B734-F908DDF77C64}" type="slidenum">
              <a:rPr lang="de-DE" smtClean="0"/>
              <a:t>‹Nr.›</a:t>
            </a:fld>
            <a:endParaRPr lang="de-DE"/>
          </a:p>
        </p:txBody>
      </p:sp>
    </p:spTree>
    <p:extLst>
      <p:ext uri="{BB962C8B-B14F-4D97-AF65-F5344CB8AC3E}">
        <p14:creationId xmlns:p14="http://schemas.microsoft.com/office/powerpoint/2010/main" val="2125259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39446F-69DC-D026-69FF-FD64EFE79C6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67D286B-9373-FA59-F8F2-17546680A56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0AC7E22-15EA-A3A8-8370-1B3D4AF4A405}"/>
              </a:ext>
            </a:extLst>
          </p:cNvPr>
          <p:cNvSpPr>
            <a:spLocks noGrp="1"/>
          </p:cNvSpPr>
          <p:nvPr>
            <p:ph type="dt" sz="half" idx="10"/>
          </p:nvPr>
        </p:nvSpPr>
        <p:spPr/>
        <p:txBody>
          <a:bodyPr/>
          <a:lstStyle/>
          <a:p>
            <a:fld id="{DC83EAD7-B8D2-4FE8-B1FF-5DEBE0F7A5A1}" type="datetimeFigureOut">
              <a:rPr lang="de-DE" smtClean="0"/>
              <a:t>28.12.2025</a:t>
            </a:fld>
            <a:endParaRPr lang="de-DE"/>
          </a:p>
        </p:txBody>
      </p:sp>
      <p:sp>
        <p:nvSpPr>
          <p:cNvPr id="5" name="Fußzeilenplatzhalter 4">
            <a:extLst>
              <a:ext uri="{FF2B5EF4-FFF2-40B4-BE49-F238E27FC236}">
                <a16:creationId xmlns:a16="http://schemas.microsoft.com/office/drawing/2014/main" id="{48D512D1-3959-9BBC-9195-8119F799B56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C6860A1-EB90-BD39-1548-8C0CA0E8ADC5}"/>
              </a:ext>
            </a:extLst>
          </p:cNvPr>
          <p:cNvSpPr>
            <a:spLocks noGrp="1"/>
          </p:cNvSpPr>
          <p:nvPr>
            <p:ph type="sldNum" sz="quarter" idx="12"/>
          </p:nvPr>
        </p:nvSpPr>
        <p:spPr/>
        <p:txBody>
          <a:bodyPr/>
          <a:lstStyle/>
          <a:p>
            <a:fld id="{20307D18-2372-4DDA-B734-F908DDF77C64}" type="slidenum">
              <a:rPr lang="de-DE" smtClean="0"/>
              <a:t>‹Nr.›</a:t>
            </a:fld>
            <a:endParaRPr lang="de-DE"/>
          </a:p>
        </p:txBody>
      </p:sp>
    </p:spTree>
    <p:extLst>
      <p:ext uri="{BB962C8B-B14F-4D97-AF65-F5344CB8AC3E}">
        <p14:creationId xmlns:p14="http://schemas.microsoft.com/office/powerpoint/2010/main" val="3256665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CC34BCC-6653-5D1E-CD8C-DA2514DF770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2063702-5C28-BB8F-1C04-A962AC7B57C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52A2A23-26A4-CA53-8CEE-C052E00AA76A}"/>
              </a:ext>
            </a:extLst>
          </p:cNvPr>
          <p:cNvSpPr>
            <a:spLocks noGrp="1"/>
          </p:cNvSpPr>
          <p:nvPr>
            <p:ph type="dt" sz="half" idx="10"/>
          </p:nvPr>
        </p:nvSpPr>
        <p:spPr/>
        <p:txBody>
          <a:bodyPr/>
          <a:lstStyle/>
          <a:p>
            <a:fld id="{DC83EAD7-B8D2-4FE8-B1FF-5DEBE0F7A5A1}" type="datetimeFigureOut">
              <a:rPr lang="de-DE" smtClean="0"/>
              <a:t>28.12.2025</a:t>
            </a:fld>
            <a:endParaRPr lang="de-DE"/>
          </a:p>
        </p:txBody>
      </p:sp>
      <p:sp>
        <p:nvSpPr>
          <p:cNvPr id="5" name="Fußzeilenplatzhalter 4">
            <a:extLst>
              <a:ext uri="{FF2B5EF4-FFF2-40B4-BE49-F238E27FC236}">
                <a16:creationId xmlns:a16="http://schemas.microsoft.com/office/drawing/2014/main" id="{D47AA91F-FFCA-E71B-D93F-B4260D183B8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2B89D3-5ADD-534F-8E2A-FCB47F7260DC}"/>
              </a:ext>
            </a:extLst>
          </p:cNvPr>
          <p:cNvSpPr>
            <a:spLocks noGrp="1"/>
          </p:cNvSpPr>
          <p:nvPr>
            <p:ph type="sldNum" sz="quarter" idx="12"/>
          </p:nvPr>
        </p:nvSpPr>
        <p:spPr/>
        <p:txBody>
          <a:bodyPr/>
          <a:lstStyle/>
          <a:p>
            <a:fld id="{20307D18-2372-4DDA-B734-F908DDF77C64}" type="slidenum">
              <a:rPr lang="de-DE" smtClean="0"/>
              <a:t>‹Nr.›</a:t>
            </a:fld>
            <a:endParaRPr lang="de-DE"/>
          </a:p>
        </p:txBody>
      </p:sp>
    </p:spTree>
    <p:extLst>
      <p:ext uri="{BB962C8B-B14F-4D97-AF65-F5344CB8AC3E}">
        <p14:creationId xmlns:p14="http://schemas.microsoft.com/office/powerpoint/2010/main" val="130206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3A7D1-0326-9D08-FF52-62D51A301BB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339A6AF-51D2-C5BD-A90A-78078B625C8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FA5B58A-3075-026D-B1F7-92976C2EFC51}"/>
              </a:ext>
            </a:extLst>
          </p:cNvPr>
          <p:cNvSpPr>
            <a:spLocks noGrp="1"/>
          </p:cNvSpPr>
          <p:nvPr>
            <p:ph type="dt" sz="half" idx="10"/>
          </p:nvPr>
        </p:nvSpPr>
        <p:spPr/>
        <p:txBody>
          <a:bodyPr/>
          <a:lstStyle/>
          <a:p>
            <a:fld id="{DC83EAD7-B8D2-4FE8-B1FF-5DEBE0F7A5A1}" type="datetimeFigureOut">
              <a:rPr lang="de-DE" smtClean="0"/>
              <a:t>28.12.2025</a:t>
            </a:fld>
            <a:endParaRPr lang="de-DE"/>
          </a:p>
        </p:txBody>
      </p:sp>
      <p:sp>
        <p:nvSpPr>
          <p:cNvPr id="5" name="Fußzeilenplatzhalter 4">
            <a:extLst>
              <a:ext uri="{FF2B5EF4-FFF2-40B4-BE49-F238E27FC236}">
                <a16:creationId xmlns:a16="http://schemas.microsoft.com/office/drawing/2014/main" id="{2B9F047E-5D01-27BB-6762-526BD95FEC1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1ABC7F9-3F78-7D80-F5D5-B236C580C647}"/>
              </a:ext>
            </a:extLst>
          </p:cNvPr>
          <p:cNvSpPr>
            <a:spLocks noGrp="1"/>
          </p:cNvSpPr>
          <p:nvPr>
            <p:ph type="sldNum" sz="quarter" idx="12"/>
          </p:nvPr>
        </p:nvSpPr>
        <p:spPr/>
        <p:txBody>
          <a:bodyPr/>
          <a:lstStyle/>
          <a:p>
            <a:fld id="{20307D18-2372-4DDA-B734-F908DDF77C64}" type="slidenum">
              <a:rPr lang="de-DE" smtClean="0"/>
              <a:t>‹Nr.›</a:t>
            </a:fld>
            <a:endParaRPr lang="de-DE"/>
          </a:p>
        </p:txBody>
      </p:sp>
    </p:spTree>
    <p:extLst>
      <p:ext uri="{BB962C8B-B14F-4D97-AF65-F5344CB8AC3E}">
        <p14:creationId xmlns:p14="http://schemas.microsoft.com/office/powerpoint/2010/main" val="1314319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2D34D-BE93-EB66-88D9-E57C337118D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A71099E-003A-B34F-1F48-F4EE4E07FE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087ABFA-EF37-F0A7-1F6B-60EE12A0F1E7}"/>
              </a:ext>
            </a:extLst>
          </p:cNvPr>
          <p:cNvSpPr>
            <a:spLocks noGrp="1"/>
          </p:cNvSpPr>
          <p:nvPr>
            <p:ph type="dt" sz="half" idx="10"/>
          </p:nvPr>
        </p:nvSpPr>
        <p:spPr/>
        <p:txBody>
          <a:bodyPr/>
          <a:lstStyle/>
          <a:p>
            <a:fld id="{DC83EAD7-B8D2-4FE8-B1FF-5DEBE0F7A5A1}" type="datetimeFigureOut">
              <a:rPr lang="de-DE" smtClean="0"/>
              <a:t>28.12.2025</a:t>
            </a:fld>
            <a:endParaRPr lang="de-DE"/>
          </a:p>
        </p:txBody>
      </p:sp>
      <p:sp>
        <p:nvSpPr>
          <p:cNvPr id="5" name="Fußzeilenplatzhalter 4">
            <a:extLst>
              <a:ext uri="{FF2B5EF4-FFF2-40B4-BE49-F238E27FC236}">
                <a16:creationId xmlns:a16="http://schemas.microsoft.com/office/drawing/2014/main" id="{F54286E3-CDA0-5335-3707-B3072329E97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3ED4133-C228-36A7-1CF8-7A458AAD133C}"/>
              </a:ext>
            </a:extLst>
          </p:cNvPr>
          <p:cNvSpPr>
            <a:spLocks noGrp="1"/>
          </p:cNvSpPr>
          <p:nvPr>
            <p:ph type="sldNum" sz="quarter" idx="12"/>
          </p:nvPr>
        </p:nvSpPr>
        <p:spPr/>
        <p:txBody>
          <a:bodyPr/>
          <a:lstStyle/>
          <a:p>
            <a:fld id="{20307D18-2372-4DDA-B734-F908DDF77C64}" type="slidenum">
              <a:rPr lang="de-DE" smtClean="0"/>
              <a:t>‹Nr.›</a:t>
            </a:fld>
            <a:endParaRPr lang="de-DE"/>
          </a:p>
        </p:txBody>
      </p:sp>
    </p:spTree>
    <p:extLst>
      <p:ext uri="{BB962C8B-B14F-4D97-AF65-F5344CB8AC3E}">
        <p14:creationId xmlns:p14="http://schemas.microsoft.com/office/powerpoint/2010/main" val="40060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2B07F-5A9C-B60D-2F32-4A7F100DF4F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2DC76D-5209-BCB6-8144-33AF64A899E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A2E9CD8-A155-F88C-838D-7D78E9F65C8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255A1A5-D718-3DC0-A2BF-25F90C8F805F}"/>
              </a:ext>
            </a:extLst>
          </p:cNvPr>
          <p:cNvSpPr>
            <a:spLocks noGrp="1"/>
          </p:cNvSpPr>
          <p:nvPr>
            <p:ph type="dt" sz="half" idx="10"/>
          </p:nvPr>
        </p:nvSpPr>
        <p:spPr/>
        <p:txBody>
          <a:bodyPr/>
          <a:lstStyle/>
          <a:p>
            <a:fld id="{DC83EAD7-B8D2-4FE8-B1FF-5DEBE0F7A5A1}" type="datetimeFigureOut">
              <a:rPr lang="de-DE" smtClean="0"/>
              <a:t>28.12.2025</a:t>
            </a:fld>
            <a:endParaRPr lang="de-DE"/>
          </a:p>
        </p:txBody>
      </p:sp>
      <p:sp>
        <p:nvSpPr>
          <p:cNvPr id="6" name="Fußzeilenplatzhalter 5">
            <a:extLst>
              <a:ext uri="{FF2B5EF4-FFF2-40B4-BE49-F238E27FC236}">
                <a16:creationId xmlns:a16="http://schemas.microsoft.com/office/drawing/2014/main" id="{460E7A58-E6B6-C534-9154-3C46E383EE5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BE3BFB-B79A-03D9-4A36-380E6CC43A8F}"/>
              </a:ext>
            </a:extLst>
          </p:cNvPr>
          <p:cNvSpPr>
            <a:spLocks noGrp="1"/>
          </p:cNvSpPr>
          <p:nvPr>
            <p:ph type="sldNum" sz="quarter" idx="12"/>
          </p:nvPr>
        </p:nvSpPr>
        <p:spPr/>
        <p:txBody>
          <a:bodyPr/>
          <a:lstStyle/>
          <a:p>
            <a:fld id="{20307D18-2372-4DDA-B734-F908DDF77C64}" type="slidenum">
              <a:rPr lang="de-DE" smtClean="0"/>
              <a:t>‹Nr.›</a:t>
            </a:fld>
            <a:endParaRPr lang="de-DE"/>
          </a:p>
        </p:txBody>
      </p:sp>
    </p:spTree>
    <p:extLst>
      <p:ext uri="{BB962C8B-B14F-4D97-AF65-F5344CB8AC3E}">
        <p14:creationId xmlns:p14="http://schemas.microsoft.com/office/powerpoint/2010/main" val="395452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3E39F8-9165-35C6-6D83-53C1BD2AA8CD}"/>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B67C049-A291-B4CD-FD31-5F3488F737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C7EC74F-DAE7-AE41-E0E9-F06735FDACB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372CF44-6E33-A109-1B04-71E171085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2474658-858A-838E-D39C-60B0270E207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FE40E14-1744-86D1-4A03-9F10394B66E5}"/>
              </a:ext>
            </a:extLst>
          </p:cNvPr>
          <p:cNvSpPr>
            <a:spLocks noGrp="1"/>
          </p:cNvSpPr>
          <p:nvPr>
            <p:ph type="dt" sz="half" idx="10"/>
          </p:nvPr>
        </p:nvSpPr>
        <p:spPr/>
        <p:txBody>
          <a:bodyPr/>
          <a:lstStyle/>
          <a:p>
            <a:fld id="{DC83EAD7-B8D2-4FE8-B1FF-5DEBE0F7A5A1}" type="datetimeFigureOut">
              <a:rPr lang="de-DE" smtClean="0"/>
              <a:t>28.12.2025</a:t>
            </a:fld>
            <a:endParaRPr lang="de-DE"/>
          </a:p>
        </p:txBody>
      </p:sp>
      <p:sp>
        <p:nvSpPr>
          <p:cNvPr id="8" name="Fußzeilenplatzhalter 7">
            <a:extLst>
              <a:ext uri="{FF2B5EF4-FFF2-40B4-BE49-F238E27FC236}">
                <a16:creationId xmlns:a16="http://schemas.microsoft.com/office/drawing/2014/main" id="{4156A6A0-7DB9-6373-43C7-55283428F91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11B5087-559C-DD9E-4F8F-CBDF3B3F34FF}"/>
              </a:ext>
            </a:extLst>
          </p:cNvPr>
          <p:cNvSpPr>
            <a:spLocks noGrp="1"/>
          </p:cNvSpPr>
          <p:nvPr>
            <p:ph type="sldNum" sz="quarter" idx="12"/>
          </p:nvPr>
        </p:nvSpPr>
        <p:spPr/>
        <p:txBody>
          <a:bodyPr/>
          <a:lstStyle/>
          <a:p>
            <a:fld id="{20307D18-2372-4DDA-B734-F908DDF77C64}" type="slidenum">
              <a:rPr lang="de-DE" smtClean="0"/>
              <a:t>‹Nr.›</a:t>
            </a:fld>
            <a:endParaRPr lang="de-DE"/>
          </a:p>
        </p:txBody>
      </p:sp>
    </p:spTree>
    <p:extLst>
      <p:ext uri="{BB962C8B-B14F-4D97-AF65-F5344CB8AC3E}">
        <p14:creationId xmlns:p14="http://schemas.microsoft.com/office/powerpoint/2010/main" val="360036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9D2BD2-F5B8-1E0B-AA0B-172D9CA6FCA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3731913-B15B-2F6F-CABE-000B8D7FD0E3}"/>
              </a:ext>
            </a:extLst>
          </p:cNvPr>
          <p:cNvSpPr>
            <a:spLocks noGrp="1"/>
          </p:cNvSpPr>
          <p:nvPr>
            <p:ph type="dt" sz="half" idx="10"/>
          </p:nvPr>
        </p:nvSpPr>
        <p:spPr/>
        <p:txBody>
          <a:bodyPr/>
          <a:lstStyle/>
          <a:p>
            <a:fld id="{DC83EAD7-B8D2-4FE8-B1FF-5DEBE0F7A5A1}" type="datetimeFigureOut">
              <a:rPr lang="de-DE" smtClean="0"/>
              <a:t>28.12.2025</a:t>
            </a:fld>
            <a:endParaRPr lang="de-DE"/>
          </a:p>
        </p:txBody>
      </p:sp>
      <p:sp>
        <p:nvSpPr>
          <p:cNvPr id="4" name="Fußzeilenplatzhalter 3">
            <a:extLst>
              <a:ext uri="{FF2B5EF4-FFF2-40B4-BE49-F238E27FC236}">
                <a16:creationId xmlns:a16="http://schemas.microsoft.com/office/drawing/2014/main" id="{35C56797-C6BF-7800-9494-C1B1117ECDA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0A97275-51AA-7BB0-4E7B-05978E65D182}"/>
              </a:ext>
            </a:extLst>
          </p:cNvPr>
          <p:cNvSpPr>
            <a:spLocks noGrp="1"/>
          </p:cNvSpPr>
          <p:nvPr>
            <p:ph type="sldNum" sz="quarter" idx="12"/>
          </p:nvPr>
        </p:nvSpPr>
        <p:spPr/>
        <p:txBody>
          <a:bodyPr/>
          <a:lstStyle/>
          <a:p>
            <a:fld id="{20307D18-2372-4DDA-B734-F908DDF77C64}" type="slidenum">
              <a:rPr lang="de-DE" smtClean="0"/>
              <a:t>‹Nr.›</a:t>
            </a:fld>
            <a:endParaRPr lang="de-DE"/>
          </a:p>
        </p:txBody>
      </p:sp>
    </p:spTree>
    <p:extLst>
      <p:ext uri="{BB962C8B-B14F-4D97-AF65-F5344CB8AC3E}">
        <p14:creationId xmlns:p14="http://schemas.microsoft.com/office/powerpoint/2010/main" val="846949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E573D91-F0F4-9A79-210A-7BAE2D4C3A47}"/>
              </a:ext>
            </a:extLst>
          </p:cNvPr>
          <p:cNvSpPr>
            <a:spLocks noGrp="1"/>
          </p:cNvSpPr>
          <p:nvPr>
            <p:ph type="dt" sz="half" idx="10"/>
          </p:nvPr>
        </p:nvSpPr>
        <p:spPr/>
        <p:txBody>
          <a:bodyPr/>
          <a:lstStyle/>
          <a:p>
            <a:fld id="{DC83EAD7-B8D2-4FE8-B1FF-5DEBE0F7A5A1}" type="datetimeFigureOut">
              <a:rPr lang="de-DE" smtClean="0"/>
              <a:t>28.12.2025</a:t>
            </a:fld>
            <a:endParaRPr lang="de-DE"/>
          </a:p>
        </p:txBody>
      </p:sp>
      <p:sp>
        <p:nvSpPr>
          <p:cNvPr id="3" name="Fußzeilenplatzhalter 2">
            <a:extLst>
              <a:ext uri="{FF2B5EF4-FFF2-40B4-BE49-F238E27FC236}">
                <a16:creationId xmlns:a16="http://schemas.microsoft.com/office/drawing/2014/main" id="{9BF83A84-A2B8-0D21-4B67-FC02A5E1B30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3230FA3-FCAF-8E23-3800-C5043EA81285}"/>
              </a:ext>
            </a:extLst>
          </p:cNvPr>
          <p:cNvSpPr>
            <a:spLocks noGrp="1"/>
          </p:cNvSpPr>
          <p:nvPr>
            <p:ph type="sldNum" sz="quarter" idx="12"/>
          </p:nvPr>
        </p:nvSpPr>
        <p:spPr/>
        <p:txBody>
          <a:bodyPr/>
          <a:lstStyle/>
          <a:p>
            <a:fld id="{20307D18-2372-4DDA-B734-F908DDF77C64}" type="slidenum">
              <a:rPr lang="de-DE" smtClean="0"/>
              <a:t>‹Nr.›</a:t>
            </a:fld>
            <a:endParaRPr lang="de-DE"/>
          </a:p>
        </p:txBody>
      </p:sp>
    </p:spTree>
    <p:extLst>
      <p:ext uri="{BB962C8B-B14F-4D97-AF65-F5344CB8AC3E}">
        <p14:creationId xmlns:p14="http://schemas.microsoft.com/office/powerpoint/2010/main" val="182149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2126D7-D4B8-A509-525D-F3B9EC2B54D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CD7BD2B-8F81-0E8C-D484-B05896828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A899F3F5-255F-8793-B624-36C0776A8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A56C86F-3162-8CFD-7037-6EED938547A3}"/>
              </a:ext>
            </a:extLst>
          </p:cNvPr>
          <p:cNvSpPr>
            <a:spLocks noGrp="1"/>
          </p:cNvSpPr>
          <p:nvPr>
            <p:ph type="dt" sz="half" idx="10"/>
          </p:nvPr>
        </p:nvSpPr>
        <p:spPr/>
        <p:txBody>
          <a:bodyPr/>
          <a:lstStyle/>
          <a:p>
            <a:fld id="{DC83EAD7-B8D2-4FE8-B1FF-5DEBE0F7A5A1}" type="datetimeFigureOut">
              <a:rPr lang="de-DE" smtClean="0"/>
              <a:t>28.12.2025</a:t>
            </a:fld>
            <a:endParaRPr lang="de-DE"/>
          </a:p>
        </p:txBody>
      </p:sp>
      <p:sp>
        <p:nvSpPr>
          <p:cNvPr id="6" name="Fußzeilenplatzhalter 5">
            <a:extLst>
              <a:ext uri="{FF2B5EF4-FFF2-40B4-BE49-F238E27FC236}">
                <a16:creationId xmlns:a16="http://schemas.microsoft.com/office/drawing/2014/main" id="{0BD41009-E9C6-8FA0-C1AC-E08E5BD29B6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7433989-E8D6-49FA-1E94-AD0066C1C661}"/>
              </a:ext>
            </a:extLst>
          </p:cNvPr>
          <p:cNvSpPr>
            <a:spLocks noGrp="1"/>
          </p:cNvSpPr>
          <p:nvPr>
            <p:ph type="sldNum" sz="quarter" idx="12"/>
          </p:nvPr>
        </p:nvSpPr>
        <p:spPr/>
        <p:txBody>
          <a:bodyPr/>
          <a:lstStyle/>
          <a:p>
            <a:fld id="{20307D18-2372-4DDA-B734-F908DDF77C64}" type="slidenum">
              <a:rPr lang="de-DE" smtClean="0"/>
              <a:t>‹Nr.›</a:t>
            </a:fld>
            <a:endParaRPr lang="de-DE"/>
          </a:p>
        </p:txBody>
      </p:sp>
    </p:spTree>
    <p:extLst>
      <p:ext uri="{BB962C8B-B14F-4D97-AF65-F5344CB8AC3E}">
        <p14:creationId xmlns:p14="http://schemas.microsoft.com/office/powerpoint/2010/main" val="3331553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432A07-EE7D-3314-E790-C5173829E2C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5592F8F-A8BC-C897-AB75-3CE9D2053B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4D5A724-B17F-CD41-62A2-FDF0CE018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5D3D5E-A79E-60D2-E9C0-3F4FBCC1FE60}"/>
              </a:ext>
            </a:extLst>
          </p:cNvPr>
          <p:cNvSpPr>
            <a:spLocks noGrp="1"/>
          </p:cNvSpPr>
          <p:nvPr>
            <p:ph type="dt" sz="half" idx="10"/>
          </p:nvPr>
        </p:nvSpPr>
        <p:spPr/>
        <p:txBody>
          <a:bodyPr/>
          <a:lstStyle/>
          <a:p>
            <a:fld id="{DC83EAD7-B8D2-4FE8-B1FF-5DEBE0F7A5A1}" type="datetimeFigureOut">
              <a:rPr lang="de-DE" smtClean="0"/>
              <a:t>28.12.2025</a:t>
            </a:fld>
            <a:endParaRPr lang="de-DE"/>
          </a:p>
        </p:txBody>
      </p:sp>
      <p:sp>
        <p:nvSpPr>
          <p:cNvPr id="6" name="Fußzeilenplatzhalter 5">
            <a:extLst>
              <a:ext uri="{FF2B5EF4-FFF2-40B4-BE49-F238E27FC236}">
                <a16:creationId xmlns:a16="http://schemas.microsoft.com/office/drawing/2014/main" id="{0474203B-3E3D-ADD0-4CC1-014B1951B3F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33F2132-42B5-8CDE-9859-A1CF56D16DE4}"/>
              </a:ext>
            </a:extLst>
          </p:cNvPr>
          <p:cNvSpPr>
            <a:spLocks noGrp="1"/>
          </p:cNvSpPr>
          <p:nvPr>
            <p:ph type="sldNum" sz="quarter" idx="12"/>
          </p:nvPr>
        </p:nvSpPr>
        <p:spPr/>
        <p:txBody>
          <a:bodyPr/>
          <a:lstStyle/>
          <a:p>
            <a:fld id="{20307D18-2372-4DDA-B734-F908DDF77C64}" type="slidenum">
              <a:rPr lang="de-DE" smtClean="0"/>
              <a:t>‹Nr.›</a:t>
            </a:fld>
            <a:endParaRPr lang="de-DE"/>
          </a:p>
        </p:txBody>
      </p:sp>
    </p:spTree>
    <p:extLst>
      <p:ext uri="{BB962C8B-B14F-4D97-AF65-F5344CB8AC3E}">
        <p14:creationId xmlns:p14="http://schemas.microsoft.com/office/powerpoint/2010/main" val="79190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5F2CA21-EAF1-49FC-94A9-ADCF700C2C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581729C-C0F7-09AB-7803-F9B00D5217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3D3188A-0B88-1A12-3FCE-FE7AA3B1CF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3EAD7-B8D2-4FE8-B1FF-5DEBE0F7A5A1}" type="datetimeFigureOut">
              <a:rPr lang="de-DE" smtClean="0"/>
              <a:t>28.12.2025</a:t>
            </a:fld>
            <a:endParaRPr lang="de-DE"/>
          </a:p>
        </p:txBody>
      </p:sp>
      <p:sp>
        <p:nvSpPr>
          <p:cNvPr id="5" name="Fußzeilenplatzhalter 4">
            <a:extLst>
              <a:ext uri="{FF2B5EF4-FFF2-40B4-BE49-F238E27FC236}">
                <a16:creationId xmlns:a16="http://schemas.microsoft.com/office/drawing/2014/main" id="{4AEE39B2-1E55-3C92-AC7C-B36A1D06E9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062772B-282D-F3A3-E5CA-24EF66BF85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07D18-2372-4DDA-B734-F908DDF77C64}" type="slidenum">
              <a:rPr lang="de-DE" smtClean="0"/>
              <a:t>‹Nr.›</a:t>
            </a:fld>
            <a:endParaRPr lang="de-DE"/>
          </a:p>
        </p:txBody>
      </p:sp>
    </p:spTree>
    <p:extLst>
      <p:ext uri="{BB962C8B-B14F-4D97-AF65-F5344CB8AC3E}">
        <p14:creationId xmlns:p14="http://schemas.microsoft.com/office/powerpoint/2010/main" val="324524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4C07864-B2EF-4C37-BE29-E76061ACD8C1}"/>
              </a:ext>
            </a:extLst>
          </p:cNvPr>
          <p:cNvSpPr txBox="1"/>
          <p:nvPr/>
        </p:nvSpPr>
        <p:spPr>
          <a:xfrm>
            <a:off x="1065102" y="2690336"/>
            <a:ext cx="10061795" cy="1754326"/>
          </a:xfrm>
          <a:prstGeom prst="rect">
            <a:avLst/>
          </a:prstGeom>
          <a:noFill/>
        </p:spPr>
        <p:txBody>
          <a:bodyPr wrap="square" rtlCol="0">
            <a:spAutoFit/>
          </a:bodyPr>
          <a:lstStyle/>
          <a:p>
            <a:pPr algn="ctr"/>
            <a:r>
              <a:rPr lang="de-DE" b="1" dirty="0">
                <a:latin typeface="Roboto" panose="02000000000000000000" pitchFamily="2" charset="0"/>
                <a:ea typeface="Roboto" panose="02000000000000000000" pitchFamily="2" charset="0"/>
              </a:rPr>
              <a:t>© wperfolg.de - Alle Rechte vorbehalten.</a:t>
            </a:r>
          </a:p>
          <a:p>
            <a:pPr algn="ctr"/>
            <a:r>
              <a:rPr lang="de-DE" dirty="0">
                <a:latin typeface="Roboto" panose="02000000000000000000" pitchFamily="2" charset="0"/>
                <a:ea typeface="Roboto" panose="02000000000000000000" pitchFamily="2" charset="0"/>
              </a:rPr>
              <a:t>Das Reproduzieren, kopieren, teilen oder verkaufen dieses Dokuments ist strengstens untersagt, außer Sie haben eine schriftliche Genehmigung von wperfolg.de. Alle Verstöße werden strafrechtlich verfolgt und geahndet. Wenn Sie ein entsprechendes Produkt von wperfolg.de erworben haben, durch das Sie Zugang zu diesem Dokument erhalten haben, können Sie es für Ihren persönlichen Gebrauch nutzen - Jedoch nicht für andere Zwecke.</a:t>
            </a:r>
          </a:p>
        </p:txBody>
      </p:sp>
      <p:pic>
        <p:nvPicPr>
          <p:cNvPr id="2" name="Grafik 1">
            <a:extLst>
              <a:ext uri="{FF2B5EF4-FFF2-40B4-BE49-F238E27FC236}">
                <a16:creationId xmlns:a16="http://schemas.microsoft.com/office/drawing/2014/main" id="{4E4669B0-A0EE-7689-3EF1-9473F2CA568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154809" y="111958"/>
            <a:ext cx="935552" cy="408876"/>
          </a:xfrm>
          <a:prstGeom prst="rect">
            <a:avLst/>
          </a:prstGeom>
        </p:spPr>
      </p:pic>
    </p:spTree>
    <p:extLst>
      <p:ext uri="{BB962C8B-B14F-4D97-AF65-F5344CB8AC3E}">
        <p14:creationId xmlns:p14="http://schemas.microsoft.com/office/powerpoint/2010/main" val="2179704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CAD75-A00C-2FDD-756C-157498E72CF5}"/>
            </a:ext>
          </a:extLst>
        </p:cNvPr>
        <p:cNvGrpSpPr/>
        <p:nvPr/>
      </p:nvGrpSpPr>
      <p:grpSpPr>
        <a:xfrm>
          <a:off x="0" y="0"/>
          <a:ext cx="0" cy="0"/>
          <a:chOff x="0" y="0"/>
          <a:chExt cx="0" cy="0"/>
        </a:xfrm>
      </p:grpSpPr>
      <p:pic>
        <p:nvPicPr>
          <p:cNvPr id="3" name="Grafik 2">
            <a:extLst>
              <a:ext uri="{FF2B5EF4-FFF2-40B4-BE49-F238E27FC236}">
                <a16:creationId xmlns:a16="http://schemas.microsoft.com/office/drawing/2014/main" id="{EEC727A0-6193-3568-BD55-43B4CB6E8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60"/>
            <a:ext cx="12192000" cy="6832879"/>
          </a:xfrm>
          <a:prstGeom prst="rect">
            <a:avLst/>
          </a:prstGeom>
        </p:spPr>
      </p:pic>
      <p:sp>
        <p:nvSpPr>
          <p:cNvPr id="6" name="Rechteck 5">
            <a:extLst>
              <a:ext uri="{FF2B5EF4-FFF2-40B4-BE49-F238E27FC236}">
                <a16:creationId xmlns:a16="http://schemas.microsoft.com/office/drawing/2014/main" id="{F3B58EDB-2775-7ADA-4865-302C18FFBCB5}"/>
              </a:ext>
            </a:extLst>
          </p:cNvPr>
          <p:cNvSpPr/>
          <p:nvPr/>
        </p:nvSpPr>
        <p:spPr>
          <a:xfrm>
            <a:off x="0" y="0"/>
            <a:ext cx="12192000" cy="6858000"/>
          </a:xfrm>
          <a:prstGeom prst="rect">
            <a:avLst/>
          </a:prstGeom>
          <a:solidFill>
            <a:srgbClr val="0D0D0D">
              <a:alpha val="80000"/>
            </a:srgbClr>
          </a:solidFill>
          <a:ln>
            <a:solidFill>
              <a:srgbClr val="0D0D0D">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BA71F413-B0C7-0CF9-09EB-24C7E5B86D4E}"/>
              </a:ext>
            </a:extLst>
          </p:cNvPr>
          <p:cNvSpPr txBox="1"/>
          <p:nvPr/>
        </p:nvSpPr>
        <p:spPr>
          <a:xfrm>
            <a:off x="852488" y="2921167"/>
            <a:ext cx="10487024" cy="1015663"/>
          </a:xfrm>
          <a:prstGeom prst="rect">
            <a:avLst/>
          </a:prstGeom>
          <a:noFill/>
        </p:spPr>
        <p:txBody>
          <a:bodyPr wrap="square" rtlCol="0">
            <a:spAutoFit/>
          </a:bodyPr>
          <a:lstStyle/>
          <a:p>
            <a:pPr algn="ctr">
              <a:spcBef>
                <a:spcPts val="1200"/>
              </a:spcBef>
              <a:spcAft>
                <a:spcPts val="600"/>
              </a:spcAft>
            </a:pPr>
            <a:r>
              <a:rPr lang="de-DE" sz="6000" b="1" dirty="0">
                <a:solidFill>
                  <a:schemeClr val="bg1"/>
                </a:solidFill>
                <a:latin typeface="Roboto" panose="02000000000000000000" pitchFamily="2" charset="0"/>
                <a:ea typeface="Roboto" panose="02000000000000000000" pitchFamily="2" charset="0"/>
                <a:cs typeface="Open Sans" pitchFamily="2" charset="0"/>
                <a:sym typeface="Wingdings" panose="05000000000000000000" pitchFamily="2" charset="2"/>
              </a:rPr>
              <a:t>Konkretheit nutzen</a:t>
            </a:r>
            <a:endParaRPr lang="de-DE" sz="6000" dirty="0">
              <a:solidFill>
                <a:schemeClr val="bg1"/>
              </a:solidFill>
              <a:latin typeface="Roboto" panose="02000000000000000000" pitchFamily="2" charset="0"/>
              <a:ea typeface="Roboto" panose="02000000000000000000" pitchFamily="2" charset="0"/>
              <a:cs typeface="Open Sans" pitchFamily="2" charset="0"/>
              <a:sym typeface="Wingdings" panose="05000000000000000000" pitchFamily="2" charset="2"/>
            </a:endParaRPr>
          </a:p>
        </p:txBody>
      </p:sp>
      <p:pic>
        <p:nvPicPr>
          <p:cNvPr id="8" name="Grafik 7">
            <a:extLst>
              <a:ext uri="{FF2B5EF4-FFF2-40B4-BE49-F238E27FC236}">
                <a16:creationId xmlns:a16="http://schemas.microsoft.com/office/drawing/2014/main" id="{6700A843-E7A0-147A-9931-3B9AF2633CE6}"/>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154809" y="111958"/>
            <a:ext cx="935552" cy="408876"/>
          </a:xfrm>
          <a:prstGeom prst="rect">
            <a:avLst/>
          </a:prstGeom>
        </p:spPr>
      </p:pic>
    </p:spTree>
    <p:extLst>
      <p:ext uri="{BB962C8B-B14F-4D97-AF65-F5344CB8AC3E}">
        <p14:creationId xmlns:p14="http://schemas.microsoft.com/office/powerpoint/2010/main" val="913874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0FD2876B-8EE2-50FE-068F-3206746F8DD5}"/>
              </a:ext>
            </a:extLst>
          </p:cNvPr>
          <p:cNvSpPr txBox="1"/>
          <p:nvPr/>
        </p:nvSpPr>
        <p:spPr>
          <a:xfrm>
            <a:off x="852488" y="617480"/>
            <a:ext cx="10487024" cy="769441"/>
          </a:xfrm>
          <a:prstGeom prst="rect">
            <a:avLst/>
          </a:prstGeom>
          <a:noFill/>
        </p:spPr>
        <p:txBody>
          <a:bodyPr wrap="square" rtlCol="0">
            <a:spAutoFit/>
          </a:bodyPr>
          <a:lstStyle/>
          <a:p>
            <a:r>
              <a:rPr lang="de-DE" sz="4400" b="1" dirty="0">
                <a:solidFill>
                  <a:srgbClr val="1C4577"/>
                </a:solidFill>
                <a:latin typeface="Roboto" panose="02000000000000000000" pitchFamily="2" charset="0"/>
                <a:ea typeface="Roboto" panose="02000000000000000000" pitchFamily="2" charset="0"/>
                <a:cs typeface="Open Sans" pitchFamily="2" charset="0"/>
              </a:rPr>
              <a:t>Konkretheit</a:t>
            </a:r>
          </a:p>
        </p:txBody>
      </p:sp>
      <p:sp>
        <p:nvSpPr>
          <p:cNvPr id="2" name="Rechteck 1">
            <a:extLst>
              <a:ext uri="{FF2B5EF4-FFF2-40B4-BE49-F238E27FC236}">
                <a16:creationId xmlns:a16="http://schemas.microsoft.com/office/drawing/2014/main" id="{48CDD4AA-0541-0ABE-B483-2F6F8B198DDA}"/>
              </a:ext>
            </a:extLst>
          </p:cNvPr>
          <p:cNvSpPr/>
          <p:nvPr/>
        </p:nvSpPr>
        <p:spPr>
          <a:xfrm>
            <a:off x="979714" y="1483567"/>
            <a:ext cx="1782147" cy="45719"/>
          </a:xfrm>
          <a:prstGeom prst="rect">
            <a:avLst/>
          </a:prstGeom>
          <a:solidFill>
            <a:srgbClr val="E62925"/>
          </a:solidFill>
          <a:ln>
            <a:solidFill>
              <a:srgbClr val="E629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16DB30AB-E7E6-A83E-6CED-D027EC617C61}"/>
              </a:ext>
            </a:extLst>
          </p:cNvPr>
          <p:cNvSpPr txBox="1"/>
          <p:nvPr/>
        </p:nvSpPr>
        <p:spPr>
          <a:xfrm>
            <a:off x="852488" y="2057504"/>
            <a:ext cx="10487024" cy="3913892"/>
          </a:xfrm>
          <a:prstGeom prst="rect">
            <a:avLst/>
          </a:prstGeom>
          <a:noFill/>
        </p:spPr>
        <p:txBody>
          <a:bodyPr wrap="square" rtlCol="0">
            <a:spAutoFit/>
          </a:bodyPr>
          <a:lstStyle/>
          <a:p>
            <a:pPr>
              <a:lnSpc>
                <a:spcPts val="3200"/>
              </a:lnSpc>
              <a:spcBef>
                <a:spcPts val="600"/>
              </a:spcBef>
            </a:pPr>
            <a:r>
              <a:rPr lang="de-DE" sz="2400" dirty="0">
                <a:solidFill>
                  <a:srgbClr val="1C4577"/>
                </a:solidFill>
                <a:latin typeface="Roboto" panose="02000000000000000000" pitchFamily="2" charset="0"/>
                <a:ea typeface="Roboto" panose="02000000000000000000" pitchFamily="2" charset="0"/>
                <a:cs typeface="Open Sans" pitchFamily="2" charset="0"/>
              </a:rPr>
              <a:t>KI-Modelle wie ChatGPT und Gemini sind </a:t>
            </a:r>
            <a:r>
              <a:rPr lang="de-DE" sz="2400" b="1" dirty="0">
                <a:solidFill>
                  <a:srgbClr val="1C4577"/>
                </a:solidFill>
                <a:latin typeface="Roboto" panose="02000000000000000000" pitchFamily="2" charset="0"/>
                <a:ea typeface="Roboto" panose="02000000000000000000" pitchFamily="2" charset="0"/>
                <a:cs typeface="Open Sans" pitchFamily="2" charset="0"/>
              </a:rPr>
              <a:t>Informations-Extraktions-Maschinen</a:t>
            </a:r>
            <a:r>
              <a:rPr lang="de-DE" sz="2400" dirty="0">
                <a:solidFill>
                  <a:srgbClr val="1C4577"/>
                </a:solidFill>
                <a:latin typeface="Roboto" panose="02000000000000000000" pitchFamily="2" charset="0"/>
                <a:ea typeface="Roboto" panose="02000000000000000000" pitchFamily="2" charset="0"/>
                <a:cs typeface="Open Sans" pitchFamily="2" charset="0"/>
              </a:rPr>
              <a:t>. Sie suchen in deinem Content nicht nach schönen Texten, sondern nach </a:t>
            </a:r>
            <a:r>
              <a:rPr lang="de-DE" sz="2400" b="1" dirty="0">
                <a:solidFill>
                  <a:srgbClr val="1C4577"/>
                </a:solidFill>
                <a:latin typeface="Roboto" panose="02000000000000000000" pitchFamily="2" charset="0"/>
                <a:ea typeface="Roboto" panose="02000000000000000000" pitchFamily="2" charset="0"/>
                <a:cs typeface="Open Sans" pitchFamily="2" charset="0"/>
              </a:rPr>
              <a:t>belastbaren Fakten, Daten und Lösungen</a:t>
            </a:r>
            <a:r>
              <a:rPr lang="de-DE" sz="2400" dirty="0">
                <a:solidFill>
                  <a:srgbClr val="1C4577"/>
                </a:solidFill>
                <a:latin typeface="Roboto" panose="02000000000000000000" pitchFamily="2" charset="0"/>
                <a:ea typeface="Roboto" panose="02000000000000000000" pitchFamily="2" charset="0"/>
                <a:cs typeface="Open Sans" pitchFamily="2" charset="0"/>
              </a:rPr>
              <a:t>.</a:t>
            </a:r>
          </a:p>
          <a:p>
            <a:pPr marL="800100" lvl="1" indent="-342900">
              <a:lnSpc>
                <a:spcPts val="3200"/>
              </a:lnSpc>
              <a:spcBef>
                <a:spcPts val="600"/>
              </a:spcBef>
              <a:buFont typeface="Wingdings" panose="05000000000000000000" pitchFamily="2" charset="2"/>
              <a:buChar char="§"/>
            </a:pPr>
            <a:r>
              <a:rPr lang="de-DE" sz="2400" b="1" dirty="0">
                <a:solidFill>
                  <a:srgbClr val="1C4577"/>
                </a:solidFill>
                <a:latin typeface="Roboto" panose="02000000000000000000" pitchFamily="2" charset="0"/>
                <a:ea typeface="Roboto" panose="02000000000000000000" pitchFamily="2" charset="0"/>
                <a:cs typeface="Open Sans" pitchFamily="2" charset="0"/>
              </a:rPr>
              <a:t>Extrahierbarkeit:</a:t>
            </a:r>
            <a:r>
              <a:rPr lang="de-DE" sz="2400" dirty="0">
                <a:solidFill>
                  <a:srgbClr val="1C4577"/>
                </a:solidFill>
                <a:latin typeface="Roboto" panose="02000000000000000000" pitchFamily="2" charset="0"/>
                <a:ea typeface="Roboto" panose="02000000000000000000" pitchFamily="2" charset="0"/>
                <a:cs typeface="Open Sans" pitchFamily="2" charset="0"/>
              </a:rPr>
              <a:t> Je konkreter du bist, desto eher nimmt die KI deine Infos als „Fakt“ wahr. Vage Aussagen („wir sind günstig“) werden ignoriert; konkrete Aussagen („Preise ab 49,- €“) werden zitiert.</a:t>
            </a:r>
          </a:p>
          <a:p>
            <a:pPr marL="800100" lvl="1" indent="-342900">
              <a:lnSpc>
                <a:spcPts val="3200"/>
              </a:lnSpc>
              <a:spcBef>
                <a:spcPts val="600"/>
              </a:spcBef>
              <a:buFont typeface="Wingdings" panose="05000000000000000000" pitchFamily="2" charset="2"/>
              <a:buChar char="§"/>
            </a:pPr>
            <a:r>
              <a:rPr lang="de-DE" sz="2400" b="1" dirty="0">
                <a:solidFill>
                  <a:srgbClr val="1C4577"/>
                </a:solidFill>
                <a:latin typeface="Roboto" panose="02000000000000000000" pitchFamily="2" charset="0"/>
                <a:ea typeface="Roboto" panose="02000000000000000000" pitchFamily="2" charset="0"/>
                <a:cs typeface="Open Sans" pitchFamily="2" charset="0"/>
              </a:rPr>
              <a:t>Halluzinations-Schutz: </a:t>
            </a:r>
            <a:r>
              <a:rPr lang="de-DE" sz="2400" dirty="0">
                <a:solidFill>
                  <a:srgbClr val="1C4577"/>
                </a:solidFill>
                <a:latin typeface="Roboto" panose="02000000000000000000" pitchFamily="2" charset="0"/>
                <a:ea typeface="Roboto" panose="02000000000000000000" pitchFamily="2" charset="0"/>
                <a:cs typeface="Open Sans" pitchFamily="2" charset="0"/>
              </a:rPr>
              <a:t>Wenn du vage bleibst, füllt die KI die Lücken oft selbst aus (Halluzination). Gibst du exakte Daten vor, muss die KI sich an deine Fakten halten.</a:t>
            </a:r>
          </a:p>
        </p:txBody>
      </p:sp>
      <p:pic>
        <p:nvPicPr>
          <p:cNvPr id="8" name="Grafik 7">
            <a:extLst>
              <a:ext uri="{FF2B5EF4-FFF2-40B4-BE49-F238E27FC236}">
                <a16:creationId xmlns:a16="http://schemas.microsoft.com/office/drawing/2014/main" id="{CE6964F6-20B4-5084-D9DA-775A87701ACB}"/>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154809" y="111958"/>
            <a:ext cx="935552" cy="408876"/>
          </a:xfrm>
          <a:prstGeom prst="rect">
            <a:avLst/>
          </a:prstGeom>
        </p:spPr>
      </p:pic>
    </p:spTree>
    <p:extLst>
      <p:ext uri="{BB962C8B-B14F-4D97-AF65-F5344CB8AC3E}">
        <p14:creationId xmlns:p14="http://schemas.microsoft.com/office/powerpoint/2010/main" val="381603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5D3D0-3BA3-47B4-6113-A553BA4ABECA}"/>
            </a:ext>
          </a:extLst>
        </p:cNvPr>
        <p:cNvGrpSpPr/>
        <p:nvPr/>
      </p:nvGrpSpPr>
      <p:grpSpPr>
        <a:xfrm>
          <a:off x="0" y="0"/>
          <a:ext cx="0" cy="0"/>
          <a:chOff x="0" y="0"/>
          <a:chExt cx="0" cy="0"/>
        </a:xfrm>
      </p:grpSpPr>
      <p:sp>
        <p:nvSpPr>
          <p:cNvPr id="6" name="Textfeld 5">
            <a:extLst>
              <a:ext uri="{FF2B5EF4-FFF2-40B4-BE49-F238E27FC236}">
                <a16:creationId xmlns:a16="http://schemas.microsoft.com/office/drawing/2014/main" id="{A55261AA-7534-964A-4AF2-6B0307613D03}"/>
              </a:ext>
            </a:extLst>
          </p:cNvPr>
          <p:cNvSpPr txBox="1"/>
          <p:nvPr/>
        </p:nvSpPr>
        <p:spPr>
          <a:xfrm>
            <a:off x="852488" y="617480"/>
            <a:ext cx="10487024" cy="769441"/>
          </a:xfrm>
          <a:prstGeom prst="rect">
            <a:avLst/>
          </a:prstGeom>
          <a:noFill/>
        </p:spPr>
        <p:txBody>
          <a:bodyPr wrap="square" rtlCol="0">
            <a:spAutoFit/>
          </a:bodyPr>
          <a:lstStyle/>
          <a:p>
            <a:r>
              <a:rPr lang="de-DE" sz="4400" b="1" dirty="0">
                <a:solidFill>
                  <a:srgbClr val="1C4577"/>
                </a:solidFill>
                <a:latin typeface="Roboto" panose="02000000000000000000" pitchFamily="2" charset="0"/>
                <a:ea typeface="Roboto" panose="02000000000000000000" pitchFamily="2" charset="0"/>
                <a:cs typeface="Open Sans" pitchFamily="2" charset="0"/>
              </a:rPr>
              <a:t>Spezifische Maßnahmen:</a:t>
            </a:r>
          </a:p>
        </p:txBody>
      </p:sp>
      <p:sp>
        <p:nvSpPr>
          <p:cNvPr id="2" name="Rechteck 1">
            <a:extLst>
              <a:ext uri="{FF2B5EF4-FFF2-40B4-BE49-F238E27FC236}">
                <a16:creationId xmlns:a16="http://schemas.microsoft.com/office/drawing/2014/main" id="{AB0F744F-B5BA-EAF4-6370-90A777AD71E2}"/>
              </a:ext>
            </a:extLst>
          </p:cNvPr>
          <p:cNvSpPr/>
          <p:nvPr/>
        </p:nvSpPr>
        <p:spPr>
          <a:xfrm>
            <a:off x="979714" y="1483567"/>
            <a:ext cx="1782147" cy="45719"/>
          </a:xfrm>
          <a:prstGeom prst="rect">
            <a:avLst/>
          </a:prstGeom>
          <a:solidFill>
            <a:srgbClr val="E62925"/>
          </a:solidFill>
          <a:ln>
            <a:solidFill>
              <a:srgbClr val="E629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12545BB7-75EB-141E-FC11-C37DADC20E0C}"/>
              </a:ext>
            </a:extLst>
          </p:cNvPr>
          <p:cNvSpPr txBox="1"/>
          <p:nvPr/>
        </p:nvSpPr>
        <p:spPr>
          <a:xfrm>
            <a:off x="852488" y="1884583"/>
            <a:ext cx="10487024" cy="4324261"/>
          </a:xfrm>
          <a:prstGeom prst="rect">
            <a:avLst/>
          </a:prstGeom>
          <a:noFill/>
        </p:spPr>
        <p:txBody>
          <a:bodyPr wrap="square" rtlCol="0">
            <a:spAutoFit/>
          </a:bodyPr>
          <a:lstStyle/>
          <a:p>
            <a:pPr>
              <a:lnSpc>
                <a:spcPts val="3200"/>
              </a:lnSpc>
              <a:spcBef>
                <a:spcPts val="300"/>
              </a:spcBef>
            </a:pPr>
            <a:r>
              <a:rPr lang="de-DE" sz="2400" b="1" dirty="0">
                <a:solidFill>
                  <a:srgbClr val="1C4577"/>
                </a:solidFill>
                <a:latin typeface="Roboto" panose="02000000000000000000" pitchFamily="2" charset="0"/>
                <a:ea typeface="Roboto" panose="02000000000000000000" pitchFamily="2" charset="0"/>
                <a:cs typeface="Open Sans" pitchFamily="2" charset="0"/>
              </a:rPr>
              <a:t>1) Baue Statistiken, Umfragen und Studien mit ein</a:t>
            </a:r>
          </a:p>
          <a:p>
            <a:pPr marL="800100" lvl="1" indent="-342900">
              <a:lnSpc>
                <a:spcPts val="3200"/>
              </a:lnSpc>
              <a:spcBef>
                <a:spcPts val="300"/>
              </a:spcBef>
              <a:buFont typeface="Wingdings" panose="05000000000000000000" pitchFamily="2" charset="2"/>
              <a:buChar char="§"/>
            </a:pPr>
            <a:r>
              <a:rPr lang="de-DE" sz="2400" dirty="0">
                <a:solidFill>
                  <a:srgbClr val="1C4577"/>
                </a:solidFill>
                <a:latin typeface="Roboto" panose="02000000000000000000" pitchFamily="2" charset="0"/>
                <a:ea typeface="Roboto" panose="02000000000000000000" pitchFamily="2" charset="0"/>
                <a:cs typeface="Open Sans" pitchFamily="2" charset="0"/>
              </a:rPr>
              <a:t>Unter anderem haben wir deshalb auch solche recherchiert im Recherche Modul (mit dem Master Prompt)</a:t>
            </a:r>
          </a:p>
          <a:p>
            <a:pPr marL="800100" lvl="1" indent="-342900">
              <a:lnSpc>
                <a:spcPts val="3200"/>
              </a:lnSpc>
              <a:spcBef>
                <a:spcPts val="300"/>
              </a:spcBef>
              <a:buFont typeface="Wingdings" panose="05000000000000000000" pitchFamily="2" charset="2"/>
              <a:buChar char="§"/>
            </a:pPr>
            <a:endParaRPr lang="de-DE" sz="2400" dirty="0">
              <a:solidFill>
                <a:srgbClr val="1C4577"/>
              </a:solidFill>
              <a:latin typeface="Roboto" panose="02000000000000000000" pitchFamily="2" charset="0"/>
              <a:ea typeface="Roboto" panose="02000000000000000000" pitchFamily="2" charset="0"/>
              <a:cs typeface="Open Sans" pitchFamily="2" charset="0"/>
            </a:endParaRPr>
          </a:p>
          <a:p>
            <a:pPr>
              <a:lnSpc>
                <a:spcPts val="3200"/>
              </a:lnSpc>
              <a:spcBef>
                <a:spcPts val="300"/>
              </a:spcBef>
            </a:pPr>
            <a:r>
              <a:rPr lang="de-DE" sz="2400" b="1" dirty="0">
                <a:solidFill>
                  <a:srgbClr val="1C4577"/>
                </a:solidFill>
                <a:latin typeface="Roboto" panose="02000000000000000000" pitchFamily="2" charset="0"/>
                <a:ea typeface="Roboto" panose="02000000000000000000" pitchFamily="2" charset="0"/>
                <a:cs typeface="Open Sans" pitchFamily="2" charset="0"/>
              </a:rPr>
              <a:t>2) Zahlen statt Adjektive </a:t>
            </a:r>
            <a:r>
              <a:rPr lang="de-DE" sz="2400" dirty="0">
                <a:solidFill>
                  <a:srgbClr val="1C4577"/>
                </a:solidFill>
                <a:latin typeface="Roboto" panose="02000000000000000000" pitchFamily="2" charset="0"/>
                <a:ea typeface="Roboto" panose="02000000000000000000" pitchFamily="2" charset="0"/>
                <a:cs typeface="Open Sans" pitchFamily="2" charset="0"/>
              </a:rPr>
              <a:t>– Statt schwammiger Beschreibung harte Daten nutzen</a:t>
            </a:r>
          </a:p>
          <a:p>
            <a:pPr marL="800100" lvl="1" indent="-342900">
              <a:lnSpc>
                <a:spcPts val="3200"/>
              </a:lnSpc>
              <a:spcBef>
                <a:spcPts val="300"/>
              </a:spcBef>
              <a:buFont typeface="Wingdings" panose="05000000000000000000" pitchFamily="2" charset="2"/>
              <a:buChar char="§"/>
            </a:pPr>
            <a:r>
              <a:rPr lang="de-DE" sz="2400" dirty="0">
                <a:solidFill>
                  <a:srgbClr val="1C4577"/>
                </a:solidFill>
                <a:latin typeface="Roboto" panose="02000000000000000000" pitchFamily="2" charset="0"/>
                <a:ea typeface="Roboto" panose="02000000000000000000" pitchFamily="2" charset="0"/>
                <a:cs typeface="Open Sans" pitchFamily="2" charset="0"/>
              </a:rPr>
              <a:t>Falsch: </a:t>
            </a:r>
            <a:r>
              <a:rPr lang="de-DE" sz="2400" i="1" dirty="0">
                <a:solidFill>
                  <a:srgbClr val="1C4577"/>
                </a:solidFill>
                <a:latin typeface="Roboto" panose="02000000000000000000" pitchFamily="2" charset="0"/>
                <a:ea typeface="Roboto" panose="02000000000000000000" pitchFamily="2" charset="0"/>
                <a:cs typeface="Open Sans" pitchFamily="2" charset="0"/>
              </a:rPr>
              <a:t>„Unsere Software ist sehr schnell und spart viel Zeit.“</a:t>
            </a:r>
          </a:p>
          <a:p>
            <a:pPr marL="800100" lvl="1" indent="-342900">
              <a:lnSpc>
                <a:spcPts val="3200"/>
              </a:lnSpc>
              <a:spcBef>
                <a:spcPts val="300"/>
              </a:spcBef>
              <a:buFont typeface="Wingdings" panose="05000000000000000000" pitchFamily="2" charset="2"/>
              <a:buChar char="§"/>
            </a:pPr>
            <a:r>
              <a:rPr lang="de-DE" sz="2400" dirty="0">
                <a:solidFill>
                  <a:srgbClr val="1C4577"/>
                </a:solidFill>
                <a:latin typeface="Roboto" panose="02000000000000000000" pitchFamily="2" charset="0"/>
                <a:ea typeface="Roboto" panose="02000000000000000000" pitchFamily="2" charset="0"/>
                <a:cs typeface="Open Sans" pitchFamily="2" charset="0"/>
              </a:rPr>
              <a:t>Konkret: </a:t>
            </a:r>
            <a:r>
              <a:rPr lang="de-DE" sz="2400" i="1" dirty="0">
                <a:solidFill>
                  <a:srgbClr val="1C4577"/>
                </a:solidFill>
                <a:latin typeface="Roboto" panose="02000000000000000000" pitchFamily="2" charset="0"/>
                <a:ea typeface="Roboto" panose="02000000000000000000" pitchFamily="2" charset="0"/>
                <a:cs typeface="Open Sans" pitchFamily="2" charset="0"/>
              </a:rPr>
              <a:t>„Unsere Software reduziert die Verarbeitungszeit um durchschnittlich 35 % und erledigt den Import von 10.000 Datensätzen in unter 12 Sekunden.“</a:t>
            </a:r>
          </a:p>
        </p:txBody>
      </p:sp>
      <p:pic>
        <p:nvPicPr>
          <p:cNvPr id="8" name="Grafik 7">
            <a:extLst>
              <a:ext uri="{FF2B5EF4-FFF2-40B4-BE49-F238E27FC236}">
                <a16:creationId xmlns:a16="http://schemas.microsoft.com/office/drawing/2014/main" id="{AEFC3044-A018-88B1-B353-6AF754BDF21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154809" y="111958"/>
            <a:ext cx="935552" cy="408876"/>
          </a:xfrm>
          <a:prstGeom prst="rect">
            <a:avLst/>
          </a:prstGeom>
        </p:spPr>
      </p:pic>
    </p:spTree>
    <p:extLst>
      <p:ext uri="{BB962C8B-B14F-4D97-AF65-F5344CB8AC3E}">
        <p14:creationId xmlns:p14="http://schemas.microsoft.com/office/powerpoint/2010/main" val="25373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869CC-8199-19B0-65C4-2F035B57B8B7}"/>
            </a:ext>
          </a:extLst>
        </p:cNvPr>
        <p:cNvGrpSpPr/>
        <p:nvPr/>
      </p:nvGrpSpPr>
      <p:grpSpPr>
        <a:xfrm>
          <a:off x="0" y="0"/>
          <a:ext cx="0" cy="0"/>
          <a:chOff x="0" y="0"/>
          <a:chExt cx="0" cy="0"/>
        </a:xfrm>
      </p:grpSpPr>
      <p:sp>
        <p:nvSpPr>
          <p:cNvPr id="6" name="Textfeld 5">
            <a:extLst>
              <a:ext uri="{FF2B5EF4-FFF2-40B4-BE49-F238E27FC236}">
                <a16:creationId xmlns:a16="http://schemas.microsoft.com/office/drawing/2014/main" id="{5FA9B215-CDEA-80A6-E353-E58C17371700}"/>
              </a:ext>
            </a:extLst>
          </p:cNvPr>
          <p:cNvSpPr txBox="1"/>
          <p:nvPr/>
        </p:nvSpPr>
        <p:spPr>
          <a:xfrm>
            <a:off x="852488" y="617480"/>
            <a:ext cx="10487024" cy="769441"/>
          </a:xfrm>
          <a:prstGeom prst="rect">
            <a:avLst/>
          </a:prstGeom>
          <a:noFill/>
        </p:spPr>
        <p:txBody>
          <a:bodyPr wrap="square" rtlCol="0">
            <a:spAutoFit/>
          </a:bodyPr>
          <a:lstStyle/>
          <a:p>
            <a:r>
              <a:rPr lang="de-DE" sz="4400" b="1" dirty="0">
                <a:solidFill>
                  <a:srgbClr val="1C4577"/>
                </a:solidFill>
                <a:latin typeface="Roboto" panose="02000000000000000000" pitchFamily="2" charset="0"/>
                <a:ea typeface="Roboto" panose="02000000000000000000" pitchFamily="2" charset="0"/>
                <a:cs typeface="Open Sans" pitchFamily="2" charset="0"/>
              </a:rPr>
              <a:t>Spezifische Maßnahmen:</a:t>
            </a:r>
          </a:p>
        </p:txBody>
      </p:sp>
      <p:sp>
        <p:nvSpPr>
          <p:cNvPr id="2" name="Rechteck 1">
            <a:extLst>
              <a:ext uri="{FF2B5EF4-FFF2-40B4-BE49-F238E27FC236}">
                <a16:creationId xmlns:a16="http://schemas.microsoft.com/office/drawing/2014/main" id="{43D18D56-413D-C381-9CFE-F60EF1722A60}"/>
              </a:ext>
            </a:extLst>
          </p:cNvPr>
          <p:cNvSpPr/>
          <p:nvPr/>
        </p:nvSpPr>
        <p:spPr>
          <a:xfrm>
            <a:off x="979714" y="1483567"/>
            <a:ext cx="1782147" cy="45719"/>
          </a:xfrm>
          <a:prstGeom prst="rect">
            <a:avLst/>
          </a:prstGeom>
          <a:solidFill>
            <a:srgbClr val="E62925"/>
          </a:solidFill>
          <a:ln>
            <a:solidFill>
              <a:srgbClr val="E629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69B30C31-1070-7F0C-72BC-C90323D6F1BB}"/>
              </a:ext>
            </a:extLst>
          </p:cNvPr>
          <p:cNvSpPr txBox="1"/>
          <p:nvPr/>
        </p:nvSpPr>
        <p:spPr>
          <a:xfrm>
            <a:off x="852488" y="1884583"/>
            <a:ext cx="10487024" cy="4773102"/>
          </a:xfrm>
          <a:prstGeom prst="rect">
            <a:avLst/>
          </a:prstGeom>
          <a:noFill/>
        </p:spPr>
        <p:txBody>
          <a:bodyPr wrap="square" rtlCol="0">
            <a:spAutoFit/>
          </a:bodyPr>
          <a:lstStyle/>
          <a:p>
            <a:pPr>
              <a:lnSpc>
                <a:spcPts val="3200"/>
              </a:lnSpc>
              <a:spcBef>
                <a:spcPts val="300"/>
              </a:spcBef>
            </a:pPr>
            <a:r>
              <a:rPr lang="de-DE" sz="2400" b="1" dirty="0">
                <a:solidFill>
                  <a:srgbClr val="1C4577"/>
                </a:solidFill>
                <a:latin typeface="Roboto" panose="02000000000000000000" pitchFamily="2" charset="0"/>
                <a:ea typeface="Roboto" panose="02000000000000000000" pitchFamily="2" charset="0"/>
                <a:cs typeface="Open Sans" pitchFamily="2" charset="0"/>
              </a:rPr>
              <a:t>3) Nenne Entitäten beim Namen </a:t>
            </a:r>
            <a:r>
              <a:rPr lang="de-DE" sz="2400" dirty="0">
                <a:solidFill>
                  <a:srgbClr val="1C4577"/>
                </a:solidFill>
                <a:latin typeface="Roboto" panose="02000000000000000000" pitchFamily="2" charset="0"/>
                <a:ea typeface="Roboto" panose="02000000000000000000" pitchFamily="2" charset="0"/>
                <a:cs typeface="Open Sans" pitchFamily="2" charset="0"/>
              </a:rPr>
              <a:t>- Vermeide Pronomen und allgemeine Gattungsbegriffe (Achtung vor Keyword </a:t>
            </a:r>
            <a:r>
              <a:rPr lang="de-DE" sz="2400" dirty="0" err="1">
                <a:solidFill>
                  <a:srgbClr val="1C4577"/>
                </a:solidFill>
                <a:latin typeface="Roboto" panose="02000000000000000000" pitchFamily="2" charset="0"/>
                <a:ea typeface="Roboto" panose="02000000000000000000" pitchFamily="2" charset="0"/>
                <a:cs typeface="Open Sans" pitchFamily="2" charset="0"/>
              </a:rPr>
              <a:t>Stuffing</a:t>
            </a:r>
            <a:r>
              <a:rPr lang="de-DE" sz="2400" dirty="0">
                <a:solidFill>
                  <a:srgbClr val="1C4577"/>
                </a:solidFill>
                <a:latin typeface="Roboto" panose="02000000000000000000" pitchFamily="2" charset="0"/>
                <a:ea typeface="Roboto" panose="02000000000000000000" pitchFamily="2" charset="0"/>
                <a:cs typeface="Open Sans" pitchFamily="2" charset="0"/>
              </a:rPr>
              <a:t>).</a:t>
            </a:r>
            <a:endParaRPr lang="de-DE" sz="2400" b="1" dirty="0">
              <a:solidFill>
                <a:srgbClr val="1C4577"/>
              </a:solidFill>
              <a:latin typeface="Roboto" panose="02000000000000000000" pitchFamily="2" charset="0"/>
              <a:ea typeface="Roboto" panose="02000000000000000000" pitchFamily="2" charset="0"/>
              <a:cs typeface="Open Sans" pitchFamily="2" charset="0"/>
            </a:endParaRPr>
          </a:p>
          <a:p>
            <a:pPr marL="800100" lvl="1" indent="-342900">
              <a:lnSpc>
                <a:spcPts val="3200"/>
              </a:lnSpc>
              <a:spcBef>
                <a:spcPts val="300"/>
              </a:spcBef>
              <a:buFont typeface="Wingdings" panose="05000000000000000000" pitchFamily="2" charset="2"/>
              <a:buChar char="§"/>
            </a:pPr>
            <a:r>
              <a:rPr lang="de-DE" sz="2400" dirty="0">
                <a:solidFill>
                  <a:srgbClr val="1C4577"/>
                </a:solidFill>
                <a:latin typeface="Roboto" panose="02000000000000000000" pitchFamily="2" charset="0"/>
                <a:ea typeface="Roboto" panose="02000000000000000000" pitchFamily="2" charset="0"/>
                <a:cs typeface="Open Sans" pitchFamily="2" charset="0"/>
              </a:rPr>
              <a:t>Falsch: </a:t>
            </a:r>
            <a:r>
              <a:rPr lang="de-DE" sz="2400" i="1" dirty="0">
                <a:solidFill>
                  <a:srgbClr val="1C4577"/>
                </a:solidFill>
                <a:latin typeface="Roboto" panose="02000000000000000000" pitchFamily="2" charset="0"/>
                <a:ea typeface="Roboto" panose="02000000000000000000" pitchFamily="2" charset="0"/>
                <a:cs typeface="Open Sans" pitchFamily="2" charset="0"/>
              </a:rPr>
              <a:t>„</a:t>
            </a:r>
            <a:r>
              <a:rPr lang="de-DE" sz="2400" i="1" strike="sngStrike" dirty="0">
                <a:solidFill>
                  <a:srgbClr val="1C4577"/>
                </a:solidFill>
                <a:latin typeface="Roboto" panose="02000000000000000000" pitchFamily="2" charset="0"/>
                <a:ea typeface="Roboto" panose="02000000000000000000" pitchFamily="2" charset="0"/>
                <a:cs typeface="Open Sans" pitchFamily="2" charset="0"/>
              </a:rPr>
              <a:t>Das Tool</a:t>
            </a:r>
            <a:r>
              <a:rPr lang="de-DE" sz="2400" i="1" dirty="0">
                <a:solidFill>
                  <a:srgbClr val="1C4577"/>
                </a:solidFill>
                <a:latin typeface="Roboto" panose="02000000000000000000" pitchFamily="2" charset="0"/>
                <a:ea typeface="Roboto" panose="02000000000000000000" pitchFamily="2" charset="0"/>
                <a:cs typeface="Open Sans" pitchFamily="2" charset="0"/>
              </a:rPr>
              <a:t> hilft dabei, die Seite besser zu machen.“</a:t>
            </a:r>
          </a:p>
          <a:p>
            <a:pPr marL="800100" lvl="1" indent="-342900">
              <a:lnSpc>
                <a:spcPts val="3200"/>
              </a:lnSpc>
              <a:spcBef>
                <a:spcPts val="300"/>
              </a:spcBef>
              <a:buFont typeface="Wingdings" panose="05000000000000000000" pitchFamily="2" charset="2"/>
              <a:buChar char="§"/>
            </a:pPr>
            <a:r>
              <a:rPr lang="de-DE" sz="2400" dirty="0">
                <a:solidFill>
                  <a:srgbClr val="1C4577"/>
                </a:solidFill>
                <a:latin typeface="Roboto" panose="02000000000000000000" pitchFamily="2" charset="0"/>
                <a:ea typeface="Roboto" panose="02000000000000000000" pitchFamily="2" charset="0"/>
                <a:cs typeface="Open Sans" pitchFamily="2" charset="0"/>
              </a:rPr>
              <a:t>GEO-Stil: </a:t>
            </a:r>
            <a:r>
              <a:rPr lang="de-DE" sz="2400" i="1" dirty="0">
                <a:solidFill>
                  <a:srgbClr val="1C4577"/>
                </a:solidFill>
                <a:latin typeface="Roboto" panose="02000000000000000000" pitchFamily="2" charset="0"/>
                <a:ea typeface="Roboto" panose="02000000000000000000" pitchFamily="2" charset="0"/>
                <a:cs typeface="Open Sans" pitchFamily="2" charset="0"/>
              </a:rPr>
              <a:t>„</a:t>
            </a:r>
            <a:r>
              <a:rPr lang="de-DE" sz="2400" i="1" u="sng" dirty="0">
                <a:solidFill>
                  <a:srgbClr val="1C4577"/>
                </a:solidFill>
                <a:latin typeface="Roboto" panose="02000000000000000000" pitchFamily="2" charset="0"/>
                <a:ea typeface="Roboto" panose="02000000000000000000" pitchFamily="2" charset="0"/>
                <a:cs typeface="Open Sans" pitchFamily="2" charset="0"/>
              </a:rPr>
              <a:t>Surfer SEO</a:t>
            </a:r>
            <a:r>
              <a:rPr lang="de-DE" sz="2400" i="1" dirty="0">
                <a:solidFill>
                  <a:srgbClr val="1C4577"/>
                </a:solidFill>
                <a:latin typeface="Roboto" panose="02000000000000000000" pitchFamily="2" charset="0"/>
                <a:ea typeface="Roboto" panose="02000000000000000000" pitchFamily="2" charset="0"/>
                <a:cs typeface="Open Sans" pitchFamily="2" charset="0"/>
              </a:rPr>
              <a:t> hilft dabei, die Content-Struktur für Google AI </a:t>
            </a:r>
            <a:r>
              <a:rPr lang="de-DE" sz="2400" i="1" dirty="0" err="1">
                <a:solidFill>
                  <a:srgbClr val="1C4577"/>
                </a:solidFill>
                <a:latin typeface="Roboto" panose="02000000000000000000" pitchFamily="2" charset="0"/>
                <a:ea typeface="Roboto" panose="02000000000000000000" pitchFamily="2" charset="0"/>
                <a:cs typeface="Open Sans" pitchFamily="2" charset="0"/>
              </a:rPr>
              <a:t>Overviews</a:t>
            </a:r>
            <a:r>
              <a:rPr lang="de-DE" sz="2400" i="1" dirty="0">
                <a:solidFill>
                  <a:srgbClr val="1C4577"/>
                </a:solidFill>
                <a:latin typeface="Roboto" panose="02000000000000000000" pitchFamily="2" charset="0"/>
                <a:ea typeface="Roboto" panose="02000000000000000000" pitchFamily="2" charset="0"/>
                <a:cs typeface="Open Sans" pitchFamily="2" charset="0"/>
              </a:rPr>
              <a:t> zu optimieren.“</a:t>
            </a:r>
          </a:p>
          <a:p>
            <a:pPr marL="800100" lvl="1" indent="-342900">
              <a:lnSpc>
                <a:spcPts val="3200"/>
              </a:lnSpc>
              <a:spcBef>
                <a:spcPts val="300"/>
              </a:spcBef>
              <a:buFont typeface="Wingdings" panose="05000000000000000000" pitchFamily="2" charset="2"/>
              <a:buChar char="§"/>
            </a:pPr>
            <a:endParaRPr lang="de-DE" sz="2400" i="1" dirty="0">
              <a:solidFill>
                <a:srgbClr val="1C4577"/>
              </a:solidFill>
              <a:latin typeface="Roboto" panose="02000000000000000000" pitchFamily="2" charset="0"/>
              <a:ea typeface="Roboto" panose="02000000000000000000" pitchFamily="2" charset="0"/>
              <a:cs typeface="Open Sans" pitchFamily="2" charset="0"/>
            </a:endParaRPr>
          </a:p>
          <a:p>
            <a:pPr>
              <a:lnSpc>
                <a:spcPts val="3200"/>
              </a:lnSpc>
              <a:spcBef>
                <a:spcPts val="300"/>
              </a:spcBef>
            </a:pPr>
            <a:r>
              <a:rPr lang="de-DE" sz="2400" b="1" dirty="0">
                <a:solidFill>
                  <a:srgbClr val="1C4577"/>
                </a:solidFill>
                <a:latin typeface="Roboto" panose="02000000000000000000" pitchFamily="2" charset="0"/>
                <a:ea typeface="Roboto" panose="02000000000000000000" pitchFamily="2" charset="0"/>
                <a:cs typeface="Open Sans" pitchFamily="2" charset="0"/>
              </a:rPr>
              <a:t>4) Szenarien statt Theorien </a:t>
            </a:r>
            <a:r>
              <a:rPr lang="de-DE" sz="2400" dirty="0">
                <a:solidFill>
                  <a:srgbClr val="1C4577"/>
                </a:solidFill>
                <a:latin typeface="Roboto" panose="02000000000000000000" pitchFamily="2" charset="0"/>
                <a:ea typeface="Roboto" panose="02000000000000000000" pitchFamily="2" charset="0"/>
                <a:cs typeface="Open Sans" pitchFamily="2" charset="0"/>
              </a:rPr>
              <a:t>- Beschreibe spezifische Anwendungsfälle (Use Cases), damit die KI dich für „Wenn-Dann“-Fragen der Nutzer findet.</a:t>
            </a:r>
          </a:p>
          <a:p>
            <a:pPr marL="800100" lvl="1" indent="-342900">
              <a:lnSpc>
                <a:spcPts val="3200"/>
              </a:lnSpc>
              <a:spcBef>
                <a:spcPts val="300"/>
              </a:spcBef>
              <a:buFont typeface="Wingdings" panose="05000000000000000000" pitchFamily="2" charset="2"/>
              <a:buChar char="§"/>
            </a:pPr>
            <a:r>
              <a:rPr lang="de-DE" sz="2400" dirty="0">
                <a:solidFill>
                  <a:srgbClr val="1C4577"/>
                </a:solidFill>
                <a:latin typeface="Roboto" panose="02000000000000000000" pitchFamily="2" charset="0"/>
                <a:ea typeface="Roboto" panose="02000000000000000000" pitchFamily="2" charset="0"/>
                <a:cs typeface="Open Sans" pitchFamily="2" charset="0"/>
              </a:rPr>
              <a:t>Maßnahme: Nutze Formulierungen wie: „Besonders für Agenturen mit mehr als 10 Mitarbeitern, die monatlich 50+ Artikel produzieren, eignet sich Workflow X am besten.“</a:t>
            </a:r>
            <a:endParaRPr lang="de-DE" sz="2400" i="1" dirty="0">
              <a:solidFill>
                <a:srgbClr val="1C4577"/>
              </a:solidFill>
              <a:latin typeface="Roboto" panose="02000000000000000000" pitchFamily="2" charset="0"/>
              <a:ea typeface="Roboto" panose="02000000000000000000" pitchFamily="2" charset="0"/>
              <a:cs typeface="Open Sans" pitchFamily="2" charset="0"/>
            </a:endParaRPr>
          </a:p>
        </p:txBody>
      </p:sp>
      <p:pic>
        <p:nvPicPr>
          <p:cNvPr id="8" name="Grafik 7">
            <a:extLst>
              <a:ext uri="{FF2B5EF4-FFF2-40B4-BE49-F238E27FC236}">
                <a16:creationId xmlns:a16="http://schemas.microsoft.com/office/drawing/2014/main" id="{0B6E9D73-1DDA-FDFE-BE26-AA25ADD61BB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154809" y="111958"/>
            <a:ext cx="935552" cy="408876"/>
          </a:xfrm>
          <a:prstGeom prst="rect">
            <a:avLst/>
          </a:prstGeom>
        </p:spPr>
      </p:pic>
    </p:spTree>
    <p:extLst>
      <p:ext uri="{BB962C8B-B14F-4D97-AF65-F5344CB8AC3E}">
        <p14:creationId xmlns:p14="http://schemas.microsoft.com/office/powerpoint/2010/main" val="103414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84AE9-912F-284C-8091-095E834C0DB9}"/>
            </a:ext>
          </a:extLst>
        </p:cNvPr>
        <p:cNvGrpSpPr/>
        <p:nvPr/>
      </p:nvGrpSpPr>
      <p:grpSpPr>
        <a:xfrm>
          <a:off x="0" y="0"/>
          <a:ext cx="0" cy="0"/>
          <a:chOff x="0" y="0"/>
          <a:chExt cx="0" cy="0"/>
        </a:xfrm>
      </p:grpSpPr>
      <p:sp>
        <p:nvSpPr>
          <p:cNvPr id="6" name="Textfeld 5">
            <a:extLst>
              <a:ext uri="{FF2B5EF4-FFF2-40B4-BE49-F238E27FC236}">
                <a16:creationId xmlns:a16="http://schemas.microsoft.com/office/drawing/2014/main" id="{7A8E6DAB-F586-D25C-218D-E474DF92BE9B}"/>
              </a:ext>
            </a:extLst>
          </p:cNvPr>
          <p:cNvSpPr txBox="1"/>
          <p:nvPr/>
        </p:nvSpPr>
        <p:spPr>
          <a:xfrm>
            <a:off x="852488" y="617480"/>
            <a:ext cx="10487024" cy="769441"/>
          </a:xfrm>
          <a:prstGeom prst="rect">
            <a:avLst/>
          </a:prstGeom>
          <a:noFill/>
        </p:spPr>
        <p:txBody>
          <a:bodyPr wrap="square" rtlCol="0">
            <a:spAutoFit/>
          </a:bodyPr>
          <a:lstStyle/>
          <a:p>
            <a:r>
              <a:rPr lang="de-DE" sz="4400" b="1" dirty="0">
                <a:solidFill>
                  <a:srgbClr val="1C4577"/>
                </a:solidFill>
                <a:latin typeface="Roboto" panose="02000000000000000000" pitchFamily="2" charset="0"/>
                <a:ea typeface="Roboto" panose="02000000000000000000" pitchFamily="2" charset="0"/>
                <a:cs typeface="Open Sans" pitchFamily="2" charset="0"/>
              </a:rPr>
              <a:t>Spezifische Maßnahmen:</a:t>
            </a:r>
          </a:p>
        </p:txBody>
      </p:sp>
      <p:sp>
        <p:nvSpPr>
          <p:cNvPr id="2" name="Rechteck 1">
            <a:extLst>
              <a:ext uri="{FF2B5EF4-FFF2-40B4-BE49-F238E27FC236}">
                <a16:creationId xmlns:a16="http://schemas.microsoft.com/office/drawing/2014/main" id="{A542950F-BC52-F8DF-72F6-0233E6190176}"/>
              </a:ext>
            </a:extLst>
          </p:cNvPr>
          <p:cNvSpPr/>
          <p:nvPr/>
        </p:nvSpPr>
        <p:spPr>
          <a:xfrm>
            <a:off x="979714" y="1483567"/>
            <a:ext cx="1782147" cy="45719"/>
          </a:xfrm>
          <a:prstGeom prst="rect">
            <a:avLst/>
          </a:prstGeom>
          <a:solidFill>
            <a:srgbClr val="E62925"/>
          </a:solidFill>
          <a:ln>
            <a:solidFill>
              <a:srgbClr val="E629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DC406DBE-E4FF-D64B-7D61-44247B3B6E7E}"/>
              </a:ext>
            </a:extLst>
          </p:cNvPr>
          <p:cNvSpPr txBox="1"/>
          <p:nvPr/>
        </p:nvSpPr>
        <p:spPr>
          <a:xfrm>
            <a:off x="852488" y="1884583"/>
            <a:ext cx="10487024" cy="4773102"/>
          </a:xfrm>
          <a:prstGeom prst="rect">
            <a:avLst/>
          </a:prstGeom>
          <a:noFill/>
        </p:spPr>
        <p:txBody>
          <a:bodyPr wrap="square" rtlCol="0">
            <a:spAutoFit/>
          </a:bodyPr>
          <a:lstStyle/>
          <a:p>
            <a:pPr>
              <a:lnSpc>
                <a:spcPts val="3200"/>
              </a:lnSpc>
              <a:spcBef>
                <a:spcPts val="300"/>
              </a:spcBef>
            </a:pPr>
            <a:r>
              <a:rPr lang="de-DE" sz="2400" b="1" dirty="0">
                <a:solidFill>
                  <a:srgbClr val="1C4577"/>
                </a:solidFill>
                <a:latin typeface="Roboto" panose="02000000000000000000" pitchFamily="2" charset="0"/>
                <a:ea typeface="Roboto" panose="02000000000000000000" pitchFamily="2" charset="0"/>
                <a:cs typeface="Open Sans" pitchFamily="2" charset="0"/>
              </a:rPr>
              <a:t>5) Lokale &amp; Zeitliche Präzision </a:t>
            </a:r>
            <a:r>
              <a:rPr lang="de-DE" sz="2400" dirty="0">
                <a:solidFill>
                  <a:srgbClr val="1C4577"/>
                </a:solidFill>
                <a:latin typeface="Roboto" panose="02000000000000000000" pitchFamily="2" charset="0"/>
                <a:ea typeface="Roboto" panose="02000000000000000000" pitchFamily="2" charset="0"/>
                <a:cs typeface="Open Sans" pitchFamily="2" charset="0"/>
              </a:rPr>
              <a:t>– Gib konkrete Orte &amp; Zeiten an, wenn möglich.</a:t>
            </a:r>
            <a:endParaRPr lang="de-DE" sz="2400" b="1" dirty="0">
              <a:solidFill>
                <a:srgbClr val="1C4577"/>
              </a:solidFill>
              <a:latin typeface="Roboto" panose="02000000000000000000" pitchFamily="2" charset="0"/>
              <a:ea typeface="Roboto" panose="02000000000000000000" pitchFamily="2" charset="0"/>
              <a:cs typeface="Open Sans" pitchFamily="2" charset="0"/>
            </a:endParaRPr>
          </a:p>
          <a:p>
            <a:pPr marL="800100" lvl="1" indent="-342900">
              <a:lnSpc>
                <a:spcPts val="3200"/>
              </a:lnSpc>
              <a:spcBef>
                <a:spcPts val="300"/>
              </a:spcBef>
              <a:buFont typeface="Wingdings" panose="05000000000000000000" pitchFamily="2" charset="2"/>
              <a:buChar char="§"/>
            </a:pPr>
            <a:r>
              <a:rPr lang="de-DE" sz="2400" dirty="0">
                <a:solidFill>
                  <a:srgbClr val="1C4577"/>
                </a:solidFill>
                <a:latin typeface="Roboto" panose="02000000000000000000" pitchFamily="2" charset="0"/>
                <a:ea typeface="Roboto" panose="02000000000000000000" pitchFamily="2" charset="0"/>
                <a:cs typeface="Open Sans" pitchFamily="2" charset="0"/>
              </a:rPr>
              <a:t>Nicht: „Wir liefern schnell“</a:t>
            </a:r>
          </a:p>
          <a:p>
            <a:pPr marL="800100" lvl="1" indent="-342900">
              <a:lnSpc>
                <a:spcPts val="3200"/>
              </a:lnSpc>
              <a:spcBef>
                <a:spcPts val="300"/>
              </a:spcBef>
              <a:buFont typeface="Wingdings" panose="05000000000000000000" pitchFamily="2" charset="2"/>
              <a:buChar char="§"/>
            </a:pPr>
            <a:r>
              <a:rPr lang="de-DE" sz="2400" dirty="0">
                <a:solidFill>
                  <a:srgbClr val="1C4577"/>
                </a:solidFill>
                <a:latin typeface="Roboto" panose="02000000000000000000" pitchFamily="2" charset="0"/>
                <a:ea typeface="Roboto" panose="02000000000000000000" pitchFamily="2" charset="0"/>
                <a:cs typeface="Open Sans" pitchFamily="2" charset="0"/>
              </a:rPr>
              <a:t>Sondern: „Wir liefern innerhalb von 48 Stunden im gesamten DACH-Raum“.</a:t>
            </a:r>
          </a:p>
          <a:p>
            <a:pPr marL="800100" lvl="1" indent="-342900">
              <a:lnSpc>
                <a:spcPts val="3200"/>
              </a:lnSpc>
              <a:spcBef>
                <a:spcPts val="300"/>
              </a:spcBef>
              <a:buFont typeface="Wingdings" panose="05000000000000000000" pitchFamily="2" charset="2"/>
              <a:buChar char="§"/>
            </a:pPr>
            <a:endParaRPr lang="de-DE" sz="2400" b="1" dirty="0">
              <a:solidFill>
                <a:srgbClr val="1C4577"/>
              </a:solidFill>
              <a:latin typeface="Roboto" panose="02000000000000000000" pitchFamily="2" charset="0"/>
              <a:ea typeface="Roboto" panose="02000000000000000000" pitchFamily="2" charset="0"/>
              <a:cs typeface="Open Sans" pitchFamily="2" charset="0"/>
            </a:endParaRPr>
          </a:p>
          <a:p>
            <a:pPr>
              <a:lnSpc>
                <a:spcPts val="3200"/>
              </a:lnSpc>
              <a:spcBef>
                <a:spcPts val="300"/>
              </a:spcBef>
            </a:pPr>
            <a:r>
              <a:rPr lang="de-DE" sz="2400" b="1" dirty="0">
                <a:solidFill>
                  <a:srgbClr val="1C4577"/>
                </a:solidFill>
                <a:latin typeface="Roboto" panose="02000000000000000000" pitchFamily="2" charset="0"/>
                <a:ea typeface="Roboto" panose="02000000000000000000" pitchFamily="2" charset="0"/>
                <a:cs typeface="Open Sans" pitchFamily="2" charset="0"/>
              </a:rPr>
              <a:t>4) Szenarien statt Theorien </a:t>
            </a:r>
            <a:r>
              <a:rPr lang="de-DE" sz="2400" dirty="0">
                <a:solidFill>
                  <a:srgbClr val="1C4577"/>
                </a:solidFill>
                <a:latin typeface="Roboto" panose="02000000000000000000" pitchFamily="2" charset="0"/>
                <a:ea typeface="Roboto" panose="02000000000000000000" pitchFamily="2" charset="0"/>
                <a:cs typeface="Open Sans" pitchFamily="2" charset="0"/>
              </a:rPr>
              <a:t>- Beschreibe spezifische Anwendungsfälle (Use Cases), damit die KI dich für „Wenn-Dann“-Fragen der Nutzer findet.</a:t>
            </a:r>
          </a:p>
          <a:p>
            <a:pPr marL="800100" lvl="1" indent="-342900">
              <a:lnSpc>
                <a:spcPts val="3200"/>
              </a:lnSpc>
              <a:spcBef>
                <a:spcPts val="300"/>
              </a:spcBef>
              <a:buFont typeface="Wingdings" panose="05000000000000000000" pitchFamily="2" charset="2"/>
              <a:buChar char="§"/>
            </a:pPr>
            <a:r>
              <a:rPr lang="de-DE" sz="2400" dirty="0">
                <a:solidFill>
                  <a:srgbClr val="1C4577"/>
                </a:solidFill>
                <a:latin typeface="Roboto" panose="02000000000000000000" pitchFamily="2" charset="0"/>
                <a:ea typeface="Roboto" panose="02000000000000000000" pitchFamily="2" charset="0"/>
                <a:cs typeface="Open Sans" pitchFamily="2" charset="0"/>
              </a:rPr>
              <a:t>Maßnahme: Nutze Formulierungen wie: „Besonders für Agenturen mit mehr als 10 Mitarbeitern, die monatlich 50+ Artikel produzieren, eignet sich Workflow X am besten.“</a:t>
            </a:r>
            <a:endParaRPr lang="de-DE" sz="2400" i="1" dirty="0">
              <a:solidFill>
                <a:srgbClr val="1C4577"/>
              </a:solidFill>
              <a:latin typeface="Roboto" panose="02000000000000000000" pitchFamily="2" charset="0"/>
              <a:ea typeface="Roboto" panose="02000000000000000000" pitchFamily="2" charset="0"/>
              <a:cs typeface="Open Sans" pitchFamily="2" charset="0"/>
            </a:endParaRPr>
          </a:p>
        </p:txBody>
      </p:sp>
      <p:pic>
        <p:nvPicPr>
          <p:cNvPr id="8" name="Grafik 7">
            <a:extLst>
              <a:ext uri="{FF2B5EF4-FFF2-40B4-BE49-F238E27FC236}">
                <a16:creationId xmlns:a16="http://schemas.microsoft.com/office/drawing/2014/main" id="{BBF9A74E-B331-3E1E-E78D-E42C28C6281D}"/>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154809" y="111958"/>
            <a:ext cx="935552" cy="408876"/>
          </a:xfrm>
          <a:prstGeom prst="rect">
            <a:avLst/>
          </a:prstGeom>
        </p:spPr>
      </p:pic>
    </p:spTree>
    <p:extLst>
      <p:ext uri="{BB962C8B-B14F-4D97-AF65-F5344CB8AC3E}">
        <p14:creationId xmlns:p14="http://schemas.microsoft.com/office/powerpoint/2010/main" val="145718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468</Words>
  <Application>Microsoft Office PowerPoint</Application>
  <PresentationFormat>Breitbild</PresentationFormat>
  <Paragraphs>29</Paragraphs>
  <Slides>6</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vt:i4>
      </vt:variant>
    </vt:vector>
  </HeadingPairs>
  <TitlesOfParts>
    <vt:vector size="12" baseType="lpstr">
      <vt:lpstr>Arial</vt:lpstr>
      <vt:lpstr>Calibri</vt:lpstr>
      <vt:lpstr>Calibri Light</vt:lpstr>
      <vt:lpstr>Roboto</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Fredrik Vogt</dc:creator>
  <cp:lastModifiedBy>Fredrik Vogt</cp:lastModifiedBy>
  <cp:revision>108</cp:revision>
  <dcterms:created xsi:type="dcterms:W3CDTF">2023-10-30T18:09:14Z</dcterms:created>
  <dcterms:modified xsi:type="dcterms:W3CDTF">2025-12-28T13:55:01Z</dcterms:modified>
</cp:coreProperties>
</file>